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9" r:id="rId1"/>
  </p:sldMasterIdLst>
  <p:sldIdLst>
    <p:sldId id="256" r:id="rId2"/>
    <p:sldId id="393" r:id="rId3"/>
    <p:sldId id="314" r:id="rId4"/>
    <p:sldId id="397" r:id="rId5"/>
    <p:sldId id="398" r:id="rId6"/>
    <p:sldId id="396" r:id="rId7"/>
    <p:sldId id="317" r:id="rId8"/>
    <p:sldId id="257" r:id="rId9"/>
    <p:sldId id="408" r:id="rId10"/>
    <p:sldId id="407" r:id="rId11"/>
    <p:sldId id="405" r:id="rId12"/>
    <p:sldId id="404" r:id="rId13"/>
    <p:sldId id="399" r:id="rId14"/>
    <p:sldId id="328" r:id="rId15"/>
    <p:sldId id="341" r:id="rId16"/>
    <p:sldId id="259" r:id="rId17"/>
    <p:sldId id="337" r:id="rId18"/>
    <p:sldId id="372" r:id="rId19"/>
    <p:sldId id="382" r:id="rId20"/>
    <p:sldId id="381" r:id="rId21"/>
    <p:sldId id="376" r:id="rId22"/>
    <p:sldId id="378" r:id="rId23"/>
    <p:sldId id="374" r:id="rId24"/>
    <p:sldId id="379" r:id="rId25"/>
    <p:sldId id="383" r:id="rId26"/>
    <p:sldId id="356" r:id="rId27"/>
    <p:sldId id="322" r:id="rId28"/>
    <p:sldId id="270" r:id="rId29"/>
    <p:sldId id="361" r:id="rId30"/>
    <p:sldId id="358" r:id="rId31"/>
    <p:sldId id="342" r:id="rId32"/>
    <p:sldId id="265" r:id="rId33"/>
    <p:sldId id="347" r:id="rId34"/>
    <p:sldId id="346" r:id="rId35"/>
    <p:sldId id="348" r:id="rId36"/>
    <p:sldId id="343" r:id="rId37"/>
    <p:sldId id="261" r:id="rId38"/>
    <p:sldId id="349" r:id="rId39"/>
    <p:sldId id="350" r:id="rId40"/>
    <p:sldId id="355" r:id="rId41"/>
    <p:sldId id="351" r:id="rId42"/>
    <p:sldId id="359" r:id="rId43"/>
    <p:sldId id="360" r:id="rId44"/>
    <p:sldId id="409" r:id="rId45"/>
    <p:sldId id="293" r:id="rId46"/>
    <p:sldId id="292" r:id="rId47"/>
    <p:sldId id="365" r:id="rId48"/>
    <p:sldId id="267" r:id="rId49"/>
    <p:sldId id="323" r:id="rId50"/>
    <p:sldId id="410" r:id="rId51"/>
    <p:sldId id="291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426211-2260-D745-8E04-CEE092E9CC14}">
          <p14:sldIdLst>
            <p14:sldId id="256"/>
            <p14:sldId id="393"/>
            <p14:sldId id="314"/>
            <p14:sldId id="397"/>
            <p14:sldId id="398"/>
            <p14:sldId id="396"/>
            <p14:sldId id="317"/>
            <p14:sldId id="257"/>
            <p14:sldId id="408"/>
            <p14:sldId id="407"/>
            <p14:sldId id="405"/>
            <p14:sldId id="404"/>
            <p14:sldId id="399"/>
            <p14:sldId id="328"/>
            <p14:sldId id="341"/>
            <p14:sldId id="259"/>
            <p14:sldId id="337"/>
            <p14:sldId id="372"/>
            <p14:sldId id="382"/>
            <p14:sldId id="381"/>
            <p14:sldId id="376"/>
            <p14:sldId id="378"/>
            <p14:sldId id="374"/>
            <p14:sldId id="379"/>
            <p14:sldId id="383"/>
            <p14:sldId id="356"/>
            <p14:sldId id="322"/>
          </p14:sldIdLst>
        </p14:section>
        <p14:section name="Untitled Section" id="{B1D72BD1-CF57-8F4C-932A-688ABA5BA8FF}">
          <p14:sldIdLst>
            <p14:sldId id="270"/>
            <p14:sldId id="361"/>
            <p14:sldId id="358"/>
            <p14:sldId id="342"/>
            <p14:sldId id="265"/>
            <p14:sldId id="347"/>
            <p14:sldId id="346"/>
            <p14:sldId id="348"/>
            <p14:sldId id="343"/>
            <p14:sldId id="261"/>
            <p14:sldId id="349"/>
            <p14:sldId id="350"/>
            <p14:sldId id="355"/>
            <p14:sldId id="351"/>
            <p14:sldId id="359"/>
            <p14:sldId id="360"/>
            <p14:sldId id="409"/>
            <p14:sldId id="293"/>
            <p14:sldId id="292"/>
            <p14:sldId id="365"/>
            <p14:sldId id="267"/>
            <p14:sldId id="323"/>
            <p14:sldId id="41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57"/>
    <p:restoredTop sz="96327"/>
  </p:normalViewPr>
  <p:slideViewPr>
    <p:cSldViewPr snapToGrid="0" snapToObjects="1">
      <p:cViewPr varScale="1">
        <p:scale>
          <a:sx n="148" d="100"/>
          <a:sy n="148" d="100"/>
        </p:scale>
        <p:origin x="1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072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4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5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1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22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0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5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51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01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6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0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2.png"/><Relationship Id="rId4" Type="http://schemas.microsoft.com/office/2007/relationships/hdphoto" Target="../media/hdphoto11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12.png"/><Relationship Id="rId4" Type="http://schemas.microsoft.com/office/2007/relationships/hdphoto" Target="../media/hdphoto1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aifmohammad.com/WebPages/NRC-Emotion-Lexicon.htm" TargetMode="External"/><Relationship Id="rId5" Type="http://schemas.openxmlformats.org/officeDocument/2006/relationships/hyperlink" Target="https://musicbrainz.org/" TargetMode="External"/><Relationship Id="rId4" Type="http://schemas.openxmlformats.org/officeDocument/2006/relationships/hyperlink" Target="https://pitchfork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D9D-A673-4E49-B785-55094AE3B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1" y="2683533"/>
            <a:ext cx="4023360" cy="1490933"/>
          </a:xfrm>
        </p:spPr>
        <p:txBody>
          <a:bodyPr anchor="b">
            <a:normAutofit/>
          </a:bodyPr>
          <a:lstStyle/>
          <a:p>
            <a:r>
              <a:rPr lang="en-US" sz="4800" dirty="0"/>
              <a:t>Modern Jazz Discovery Tool</a:t>
            </a:r>
          </a:p>
        </p:txBody>
      </p:sp>
      <p:pic>
        <p:nvPicPr>
          <p:cNvPr id="14340" name="Picture 4" descr="One Line Drawing Jazz Music Player. A Group Of Cello Player, Trumpet And  Saxophone Person Isolated On White Background. People Stock Vector -  Illustration of drawing, saxophone: 188207756">
            <a:extLst>
              <a:ext uri="{FF2B5EF4-FFF2-40B4-BE49-F238E27FC236}">
                <a16:creationId xmlns:a16="http://schemas.microsoft.com/office/drawing/2014/main" id="{CDF95DF3-3E03-2E48-AAF8-7FFB9406F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" b="8649"/>
          <a:stretch/>
        </p:blipFill>
        <p:spPr bwMode="auto">
          <a:xfrm>
            <a:off x="481447" y="664456"/>
            <a:ext cx="7367154" cy="510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710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Data</a:t>
            </a:r>
          </a:p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71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Data</a:t>
            </a:r>
          </a:p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85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Data</a:t>
            </a:r>
          </a:p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276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Data</a:t>
            </a:r>
          </a:p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185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Data</a:t>
            </a:r>
          </a:p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061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F73-8A55-1545-8E89-E32B4048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8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4" name="Picture 2" descr="Trumpet one line drawing. Continuous single hand drawn minimalism, vector illustration classical jazz music instrument">
            <a:extLst>
              <a:ext uri="{FF2B5EF4-FFF2-40B4-BE49-F238E27FC236}">
                <a16:creationId xmlns:a16="http://schemas.microsoft.com/office/drawing/2014/main" id="{FEE667E8-F32A-844B-B38B-8015C8009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9" r="118" b="36885"/>
          <a:stretch/>
        </p:blipFill>
        <p:spPr bwMode="auto">
          <a:xfrm>
            <a:off x="3749539" y="3655435"/>
            <a:ext cx="4692922" cy="12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840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582" y="983957"/>
            <a:ext cx="4627418" cy="1325563"/>
          </a:xfrm>
        </p:spPr>
        <p:txBody>
          <a:bodyPr>
            <a:normAutofit/>
          </a:bodyPr>
          <a:lstStyle/>
          <a:p>
            <a:r>
              <a:rPr lang="en-US" sz="4800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7E1A2-B752-3847-B164-6292D06D0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582" y="2073228"/>
            <a:ext cx="5380182" cy="1906587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j-lt"/>
              </a:rPr>
              <a:t>Pitchfork Reviews 1999-2021</a:t>
            </a:r>
          </a:p>
          <a:p>
            <a:r>
              <a:rPr lang="en-US" sz="2000" dirty="0">
                <a:latin typeface="+mj-lt"/>
              </a:rPr>
              <a:t>~20,000 Pitchfork reviews (~700 Jazz Reviews)</a:t>
            </a:r>
          </a:p>
          <a:p>
            <a:r>
              <a:rPr lang="en-US" sz="2000" dirty="0">
                <a:latin typeface="+mj-lt"/>
              </a:rPr>
              <a:t>Scraped using Beautiful Soup and Selenium</a:t>
            </a:r>
          </a:p>
        </p:txBody>
      </p:sp>
      <p:pic>
        <p:nvPicPr>
          <p:cNvPr id="21506" name="Picture 2" descr="Piano One Line Drawing Continuous Single Hand Drawn Lineart Of Classical  Music Instrument Minimalism Design, Piano, Musical, Music PNG and Vector  with Transpare… | How to draw hands, Line drawing, Music drawings">
            <a:extLst>
              <a:ext uri="{FF2B5EF4-FFF2-40B4-BE49-F238E27FC236}">
                <a16:creationId xmlns:a16="http://schemas.microsoft.com/office/drawing/2014/main" id="{727ED427-5F38-8B4F-B72E-2FE8A66C8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7" r="9219" b="14004"/>
          <a:stretch/>
        </p:blipFill>
        <p:spPr bwMode="auto">
          <a:xfrm>
            <a:off x="6264564" y="983957"/>
            <a:ext cx="5207000" cy="41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9408B2-94E7-E243-9594-0BFF68EB5301}"/>
              </a:ext>
            </a:extLst>
          </p:cNvPr>
          <p:cNvSpPr txBox="1">
            <a:spLocks/>
          </p:cNvSpPr>
          <p:nvPr/>
        </p:nvSpPr>
        <p:spPr>
          <a:xfrm>
            <a:off x="960583" y="4121587"/>
            <a:ext cx="1754908" cy="755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latin typeface="+mj-lt"/>
              </a:rPr>
              <a:t>Tools</a:t>
            </a:r>
          </a:p>
        </p:txBody>
      </p:sp>
      <p:pic>
        <p:nvPicPr>
          <p:cNvPr id="21508" name="Picture 4" descr="spaCy (@spacy_io) | Twitter">
            <a:extLst>
              <a:ext uri="{FF2B5EF4-FFF2-40B4-BE49-F238E27FC236}">
                <a16:creationId xmlns:a16="http://schemas.microsoft.com/office/drawing/2014/main" id="{5500BA10-B14C-7046-9F2B-05AF83EDF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234" y="4916675"/>
            <a:ext cx="649388" cy="649388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glow rad="63500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Olenick Expertise - Using Selenium for Performance Automation">
            <a:extLst>
              <a:ext uri="{FF2B5EF4-FFF2-40B4-BE49-F238E27FC236}">
                <a16:creationId xmlns:a16="http://schemas.microsoft.com/office/drawing/2014/main" id="{D3A74774-5671-5F45-841C-627387CCC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7" t="2587" r="25372"/>
          <a:stretch/>
        </p:blipFill>
        <p:spPr bwMode="auto">
          <a:xfrm>
            <a:off x="1129699" y="4877522"/>
            <a:ext cx="803282" cy="7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2415CDB4-3918-584C-BE6F-0BF7FA54A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5" b="15934"/>
          <a:stretch/>
        </p:blipFill>
        <p:spPr bwMode="auto">
          <a:xfrm>
            <a:off x="1961515" y="4905189"/>
            <a:ext cx="2408784" cy="71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6" name="Picture 12">
            <a:extLst>
              <a:ext uri="{FF2B5EF4-FFF2-40B4-BE49-F238E27FC236}">
                <a16:creationId xmlns:a16="http://schemas.microsoft.com/office/drawing/2014/main" id="{058C0D1D-A282-8345-A5D5-CC3AA8085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9"/>
          <a:stretch/>
        </p:blipFill>
        <p:spPr bwMode="auto">
          <a:xfrm>
            <a:off x="4385718" y="4877522"/>
            <a:ext cx="803282" cy="83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 descr="Streamlit Raises $21M in Series A Funding From GGV Capital and Gradient  Ventures to Amplify the Impact of Data Science and Machine Learning |  Business Wire">
            <a:extLst>
              <a:ext uri="{FF2B5EF4-FFF2-40B4-BE49-F238E27FC236}">
                <a16:creationId xmlns:a16="http://schemas.microsoft.com/office/drawing/2014/main" id="{FBF1E99E-B022-894A-9E94-797B579C6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3" t="22050" r="16940" b="20434"/>
          <a:stretch/>
        </p:blipFill>
        <p:spPr bwMode="auto">
          <a:xfrm>
            <a:off x="6740856" y="4805335"/>
            <a:ext cx="1650545" cy="76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990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F73-8A55-1545-8E89-E32B4048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8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1. Data Insights</a:t>
            </a:r>
          </a:p>
        </p:txBody>
      </p:sp>
      <p:pic>
        <p:nvPicPr>
          <p:cNvPr id="4" name="Picture 2" descr="Trumpet one line drawing. Continuous single hand drawn minimalism, vector illustration classical jazz music instrument">
            <a:extLst>
              <a:ext uri="{FF2B5EF4-FFF2-40B4-BE49-F238E27FC236}">
                <a16:creationId xmlns:a16="http://schemas.microsoft.com/office/drawing/2014/main" id="{FEE667E8-F32A-844B-B38B-8015C8009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9" r="118" b="36885"/>
          <a:stretch/>
        </p:blipFill>
        <p:spPr bwMode="auto">
          <a:xfrm>
            <a:off x="3749539" y="3655435"/>
            <a:ext cx="4692922" cy="12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38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Classifying (Phrase Matching)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6AA3C-8F8D-1A48-BD1F-F150868E9E4D}"/>
              </a:ext>
            </a:extLst>
          </p:cNvPr>
          <p:cNvSpPr txBox="1"/>
          <p:nvPr/>
        </p:nvSpPr>
        <p:spPr>
          <a:xfrm>
            <a:off x="923636" y="1944359"/>
            <a:ext cx="10430163" cy="1877437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+mj-lt"/>
              </a:rPr>
              <a:t>PITCHFORK JAZZ ALBUM REVIEW</a:t>
            </a:r>
          </a:p>
          <a:p>
            <a:pPr algn="ctr"/>
            <a:endParaRPr lang="en-US" sz="2000" b="1" u="sng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“….an artist best known for soulful, worldly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down tempo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000" dirty="0">
                <a:latin typeface="+mj-lt"/>
              </a:rPr>
              <a:t>tries his hand at upbeat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house</a:t>
            </a:r>
            <a:r>
              <a:rPr lang="en-US" sz="2000" b="1" dirty="0">
                <a:latin typeface="+mj-lt"/>
              </a:rPr>
              <a:t>…</a:t>
            </a:r>
            <a:r>
              <a:rPr lang="en-US" sz="2000" dirty="0">
                <a:latin typeface="+mj-lt"/>
              </a:rPr>
              <a:t>his melodies and live instrumentation hint at a fondness for jazz, soul, folk, and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minimalism</a:t>
            </a:r>
            <a:r>
              <a:rPr lang="en-US" sz="2000" dirty="0">
                <a:latin typeface="+mj-lt"/>
              </a:rPr>
              <a:t>…”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(</a:t>
            </a:r>
            <a:r>
              <a:rPr lang="en-US" sz="1600" dirty="0">
                <a:latin typeface="+mj-lt"/>
              </a:rPr>
              <a:t>Pitchfork Review of Bonobo</a:t>
            </a:r>
            <a:r>
              <a:rPr lang="en-US" sz="2000" dirty="0">
                <a:latin typeface="+mj-lt"/>
              </a:rPr>
              <a:t>)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84533D07-B5D5-DA4F-A2C9-C4303DC46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3382" y="4177068"/>
            <a:ext cx="3565236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0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Classifying (Phrase Matching)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6AA3C-8F8D-1A48-BD1F-F150868E9E4D}"/>
              </a:ext>
            </a:extLst>
          </p:cNvPr>
          <p:cNvSpPr txBox="1"/>
          <p:nvPr/>
        </p:nvSpPr>
        <p:spPr>
          <a:xfrm>
            <a:off x="923636" y="1944359"/>
            <a:ext cx="10430163" cy="1877437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+mj-lt"/>
              </a:rPr>
              <a:t>PITCHFORK JAZZ ALBUM REVIEW</a:t>
            </a:r>
          </a:p>
          <a:p>
            <a:pPr algn="ctr"/>
            <a:endParaRPr lang="en-US" sz="2000" b="1" u="sng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“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….an artist best known for soulful, worldly</a:t>
            </a:r>
            <a:r>
              <a:rPr lang="en-US" sz="2000" dirty="0">
                <a:latin typeface="+mj-lt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down tempo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tries his hand at upbeat</a:t>
            </a:r>
            <a:r>
              <a:rPr lang="en-US" sz="2000" dirty="0">
                <a:latin typeface="+mj-lt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house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his melodies and live instrumentation hint at a fondness for jazz, soul, folk, and</a:t>
            </a:r>
            <a:r>
              <a:rPr lang="en-US" sz="2000" dirty="0">
                <a:latin typeface="+mj-lt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minimalism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</a:t>
            </a:r>
            <a:r>
              <a:rPr lang="en-US" sz="2000" dirty="0">
                <a:latin typeface="+mj-lt"/>
              </a:rPr>
              <a:t>”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(</a:t>
            </a:r>
            <a:r>
              <a:rPr lang="en-US" sz="1600" dirty="0">
                <a:latin typeface="+mj-lt"/>
              </a:rPr>
              <a:t>Pitchfork Review of Bonobo</a:t>
            </a:r>
            <a:r>
              <a:rPr lang="en-US" sz="2000" dirty="0">
                <a:latin typeface="+mj-lt"/>
              </a:rPr>
              <a:t>)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84533D07-B5D5-DA4F-A2C9-C4303DC46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3382" y="4177068"/>
            <a:ext cx="3565236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69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903361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+mj-lt"/>
              </a:rPr>
              <a:t>SUB-GENRE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Down tempo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House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Minimalism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solidFill>
                  <a:schemeClr val="bg1"/>
                </a:solidFill>
                <a:latin typeface="+mj-lt"/>
              </a:rPr>
              <a:t>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0720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+mj-lt"/>
              </a:rPr>
              <a:t>SUB-GENRE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Down tempo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House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Minimalism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010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SUB-GENRE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Down tempo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House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Minimalism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C0BFCC-E624-EC45-A2E7-0EEE35F6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1926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97263" y="1944359"/>
            <a:ext cx="3565236" cy="2215991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+mj-lt"/>
              </a:rPr>
              <a:t>PITCHFORK REVIEW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“….an artist best known for soulful, worldly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down tempo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tries his hand at upbeat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house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…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his melodies and live instrumentation hint at a fondness for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jazz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soul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folk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minimalism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…”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(Pitchfork Review of Bonobo)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862EB-4CCD-B447-9FBD-AC4ACFE2B85B}"/>
              </a:ext>
            </a:extLst>
          </p:cNvPr>
          <p:cNvSpPr txBox="1"/>
          <p:nvPr/>
        </p:nvSpPr>
        <p:spPr>
          <a:xfrm>
            <a:off x="4575124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9482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SUB-GENRE</a:t>
            </a:r>
          </a:p>
          <a:p>
            <a:r>
              <a:rPr lang="en-US" sz="2000" dirty="0">
                <a:latin typeface="+mj-lt"/>
              </a:rPr>
              <a:t>Down tempo</a:t>
            </a:r>
          </a:p>
          <a:p>
            <a:r>
              <a:rPr lang="en-US" sz="2000" dirty="0">
                <a:latin typeface="+mj-lt"/>
              </a:rPr>
              <a:t>House</a:t>
            </a:r>
          </a:p>
          <a:p>
            <a:r>
              <a:rPr lang="en-US" sz="2000" dirty="0">
                <a:latin typeface="+mj-lt"/>
              </a:rPr>
              <a:t>Minimalism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dirty="0"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C0BFCC-E624-EC45-A2E7-0EEE35F6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1926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97263" y="1944359"/>
            <a:ext cx="3565236" cy="2215991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+mj-lt"/>
              </a:rPr>
              <a:t>PITCHFORK REVIEW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“….an artist best known for soulful, worldly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down tempo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tries his hand at upbeat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house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…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his melodies and live instrumentation hint at a fondness for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jazz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soul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folk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minimalism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…”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(Pitchfork Review of Bonobo)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862EB-4CCD-B447-9FBD-AC4ACFE2B85B}"/>
              </a:ext>
            </a:extLst>
          </p:cNvPr>
          <p:cNvSpPr txBox="1"/>
          <p:nvPr/>
        </p:nvSpPr>
        <p:spPr>
          <a:xfrm>
            <a:off x="4575124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510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SUB-GENRE</a:t>
            </a:r>
          </a:p>
          <a:p>
            <a:r>
              <a:rPr lang="en-US" sz="2000" dirty="0">
                <a:latin typeface="+mj-lt"/>
              </a:rPr>
              <a:t>Down tempo</a:t>
            </a:r>
          </a:p>
          <a:p>
            <a:r>
              <a:rPr lang="en-US" sz="2000" dirty="0">
                <a:latin typeface="+mj-lt"/>
              </a:rPr>
              <a:t>House</a:t>
            </a:r>
          </a:p>
          <a:p>
            <a:r>
              <a:rPr lang="en-US" sz="2000" dirty="0">
                <a:latin typeface="+mj-lt"/>
              </a:rPr>
              <a:t>Minimalism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dirty="0"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C0BFCC-E624-EC45-A2E7-0EEE35F6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1926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97263" y="1944359"/>
            <a:ext cx="3565236" cy="2246769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PITCHFORK REVIEW</a:t>
            </a:r>
          </a:p>
          <a:p>
            <a:r>
              <a:rPr lang="en-US" dirty="0">
                <a:latin typeface="+mj-lt"/>
              </a:rPr>
              <a:t>“….an artist best known for soulful, worldly </a:t>
            </a:r>
            <a:r>
              <a:rPr lang="en-US" sz="2000" b="1" dirty="0">
                <a:latin typeface="+mj-lt"/>
              </a:rPr>
              <a:t>down tempo</a:t>
            </a:r>
            <a:r>
              <a:rPr lang="en-US" sz="2400" dirty="0">
                <a:latin typeface="+mj-lt"/>
              </a:rPr>
              <a:t> </a:t>
            </a:r>
            <a:r>
              <a:rPr lang="en-US" dirty="0">
                <a:latin typeface="+mj-lt"/>
              </a:rPr>
              <a:t>tries his hand at upbeat </a:t>
            </a:r>
            <a:r>
              <a:rPr lang="en-US" sz="2000" b="1" dirty="0">
                <a:latin typeface="+mj-lt"/>
              </a:rPr>
              <a:t>house</a:t>
            </a:r>
            <a:r>
              <a:rPr lang="en-US" b="1" dirty="0">
                <a:latin typeface="+mj-lt"/>
              </a:rPr>
              <a:t>…</a:t>
            </a:r>
            <a:r>
              <a:rPr lang="en-US" dirty="0">
                <a:latin typeface="+mj-lt"/>
              </a:rPr>
              <a:t>his melodies and live instrumentation hint at a fondness for jazz, soul, folk, and </a:t>
            </a:r>
            <a:r>
              <a:rPr lang="en-US" sz="2000" b="1" dirty="0">
                <a:latin typeface="+mj-lt"/>
              </a:rPr>
              <a:t>minimalism</a:t>
            </a:r>
            <a:r>
              <a:rPr lang="en-US" dirty="0">
                <a:latin typeface="+mj-lt"/>
              </a:rPr>
              <a:t>…”</a:t>
            </a:r>
            <a:r>
              <a:rPr lang="en-US" b="1" dirty="0">
                <a:latin typeface="+mj-lt"/>
              </a:rPr>
              <a:t> </a:t>
            </a:r>
            <a:r>
              <a:rPr lang="en-US" sz="1000" dirty="0">
                <a:latin typeface="+mj-lt"/>
              </a:rPr>
              <a:t>(Pitchfork Review of Bonobo)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862EB-4CCD-B447-9FBD-AC4ACFE2B85B}"/>
              </a:ext>
            </a:extLst>
          </p:cNvPr>
          <p:cNvSpPr txBox="1"/>
          <p:nvPr/>
        </p:nvSpPr>
        <p:spPr>
          <a:xfrm>
            <a:off x="4575124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50184FE-1489-A148-87CC-1F82E696F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6400" y="4204324"/>
            <a:ext cx="3565236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78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SUB-GENRE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Down tempo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House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Minimalism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C0BFCC-E624-EC45-A2E7-0EEE35F6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1926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97263" y="1944359"/>
            <a:ext cx="3565236" cy="2246769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PITCHFORK REVIEW</a:t>
            </a:r>
          </a:p>
          <a:p>
            <a:r>
              <a:rPr lang="en-US" dirty="0">
                <a:latin typeface="+mj-lt"/>
              </a:rPr>
              <a:t>“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….an artist best known for soulful, worldly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down tempo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tries his hand at upbeat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house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his melodies and live instrumentation hint at a fondness for jazz, soul, folk, and</a:t>
            </a:r>
            <a:r>
              <a:rPr lang="en-US" dirty="0">
                <a:latin typeface="+mj-lt"/>
              </a:rPr>
              <a:t>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minimalism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</a:t>
            </a:r>
            <a:r>
              <a:rPr lang="en-US" dirty="0">
                <a:latin typeface="+mj-lt"/>
              </a:rPr>
              <a:t>”</a:t>
            </a:r>
            <a:r>
              <a:rPr lang="en-US" b="1" dirty="0">
                <a:latin typeface="+mj-lt"/>
              </a:rPr>
              <a:t> </a:t>
            </a:r>
            <a:r>
              <a:rPr lang="en-US" sz="1000" dirty="0">
                <a:latin typeface="+mj-lt"/>
              </a:rPr>
              <a:t>(Pitchfork Review of Bonobo)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862EB-4CCD-B447-9FBD-AC4ACFE2B85B}"/>
              </a:ext>
            </a:extLst>
          </p:cNvPr>
          <p:cNvSpPr txBox="1"/>
          <p:nvPr/>
        </p:nvSpPr>
        <p:spPr>
          <a:xfrm>
            <a:off x="4575124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50184FE-1489-A148-87CC-1F82E696F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6400" y="4204324"/>
            <a:ext cx="3565236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7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Mentions Over 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82732F-58A5-394B-8F37-716B903A3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2391093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77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Mentions Over 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82732F-58A5-394B-8F37-716B903A3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2391093"/>
            <a:ext cx="9144000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B52662-5D88-894B-ACFA-0DF3790413AD}"/>
              </a:ext>
            </a:extLst>
          </p:cNvPr>
          <p:cNvSpPr txBox="1"/>
          <p:nvPr/>
        </p:nvSpPr>
        <p:spPr>
          <a:xfrm>
            <a:off x="6677383" y="1652376"/>
            <a:ext cx="2804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Kendrick Lamar, Tyler the Creator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B8A25-67D5-2F43-99B5-38EAE7A37D14}"/>
              </a:ext>
            </a:extLst>
          </p:cNvPr>
          <p:cNvSpPr txBox="1"/>
          <p:nvPr/>
        </p:nvSpPr>
        <p:spPr>
          <a:xfrm>
            <a:off x="5085945" y="1652377"/>
            <a:ext cx="1756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Radiohead, Wilco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4BC53-93E8-C64F-B24D-708158F14E23}"/>
              </a:ext>
            </a:extLst>
          </p:cNvPr>
          <p:cNvSpPr txBox="1"/>
          <p:nvPr/>
        </p:nvSpPr>
        <p:spPr>
          <a:xfrm>
            <a:off x="2318327" y="1658525"/>
            <a:ext cx="2824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St Germain, Thievery Corporation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4C5EBFB-E60E-8245-9D78-8E7049114D55}"/>
              </a:ext>
            </a:extLst>
          </p:cNvPr>
          <p:cNvSpPr/>
          <p:nvPr/>
        </p:nvSpPr>
        <p:spPr>
          <a:xfrm>
            <a:off x="1524000" y="2537023"/>
            <a:ext cx="387927" cy="831273"/>
          </a:xfrm>
          <a:prstGeom prst="leftBrac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D0ED1A-072D-C047-AD92-8514FE2684AF}"/>
              </a:ext>
            </a:extLst>
          </p:cNvPr>
          <p:cNvSpPr txBox="1"/>
          <p:nvPr/>
        </p:nvSpPr>
        <p:spPr>
          <a:xfrm>
            <a:off x="607290" y="2721826"/>
            <a:ext cx="1184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Top 3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8C3CE916-7F56-3441-A1E8-9A9BAF0E1FBC}"/>
              </a:ext>
            </a:extLst>
          </p:cNvPr>
          <p:cNvSpPr/>
          <p:nvPr/>
        </p:nvSpPr>
        <p:spPr>
          <a:xfrm rot="5400000">
            <a:off x="3649092" y="983093"/>
            <a:ext cx="450012" cy="2453410"/>
          </a:xfrm>
          <a:prstGeom prst="leftBrace">
            <a:avLst/>
          </a:prstGeom>
          <a:ln w="158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960CC54-7676-8F43-8770-727974BE4EC5}"/>
              </a:ext>
            </a:extLst>
          </p:cNvPr>
          <p:cNvSpPr/>
          <p:nvPr/>
        </p:nvSpPr>
        <p:spPr>
          <a:xfrm rot="5400000">
            <a:off x="5854347" y="1328122"/>
            <a:ext cx="450012" cy="1763353"/>
          </a:xfrm>
          <a:prstGeom prst="leftBrace">
            <a:avLst/>
          </a:prstGeom>
          <a:ln w="158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2A663A4-A0DF-B94F-B612-302D13A3F70E}"/>
              </a:ext>
            </a:extLst>
          </p:cNvPr>
          <p:cNvSpPr/>
          <p:nvPr/>
        </p:nvSpPr>
        <p:spPr>
          <a:xfrm rot="5400000">
            <a:off x="7780633" y="1237504"/>
            <a:ext cx="450012" cy="1953531"/>
          </a:xfrm>
          <a:prstGeom prst="leftBrace">
            <a:avLst/>
          </a:prstGeom>
          <a:ln w="158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76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87982" cy="5777057"/>
          </a:xfrm>
        </p:spPr>
        <p:txBody>
          <a:bodyPr>
            <a:normAutofit/>
          </a:bodyPr>
          <a:lstStyle/>
          <a:p>
            <a:r>
              <a:rPr lang="en-US" sz="2800" b="1" dirty="0"/>
              <a:t>Top 50 </a:t>
            </a:r>
            <a:r>
              <a:rPr lang="en-US" sz="2400" dirty="0"/>
              <a:t>Artists most </a:t>
            </a:r>
            <a:r>
              <a:rPr lang="en-US" sz="2800" b="1" dirty="0"/>
              <a:t>frequently</a:t>
            </a:r>
            <a:r>
              <a:rPr lang="en-US" sz="2400" b="1" dirty="0"/>
              <a:t> </a:t>
            </a:r>
            <a:r>
              <a:rPr lang="en-US" sz="2400" dirty="0"/>
              <a:t>mentioned in reviews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8E2467-2E07-5D40-8C8D-198976167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307" t="-1077" r="8195" b="7879"/>
          <a:stretch/>
        </p:blipFill>
        <p:spPr>
          <a:xfrm>
            <a:off x="5440218" y="233218"/>
            <a:ext cx="6557818" cy="63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40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87982" cy="5777057"/>
          </a:xfrm>
        </p:spPr>
        <p:txBody>
          <a:bodyPr>
            <a:normAutofit/>
          </a:bodyPr>
          <a:lstStyle/>
          <a:p>
            <a:r>
              <a:rPr lang="en-US" sz="2800" b="1" dirty="0"/>
              <a:t>Top 50 </a:t>
            </a:r>
            <a:r>
              <a:rPr lang="en-US" sz="2400" dirty="0"/>
              <a:t>Artists most </a:t>
            </a:r>
            <a:r>
              <a:rPr lang="en-US" sz="2800" b="1" dirty="0"/>
              <a:t>frequently</a:t>
            </a:r>
            <a:r>
              <a:rPr lang="en-US" sz="2400" b="1" dirty="0"/>
              <a:t> </a:t>
            </a:r>
            <a:r>
              <a:rPr lang="en-US" sz="2400" dirty="0"/>
              <a:t>mentioned in reviews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8E2467-2E07-5D40-8C8D-198976167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307" t="-1077" r="8195" b="7879"/>
          <a:stretch/>
        </p:blipFill>
        <p:spPr>
          <a:xfrm>
            <a:off x="5440218" y="233218"/>
            <a:ext cx="6557818" cy="63915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01D20B-39BB-4542-A857-610CB6331D92}"/>
              </a:ext>
            </a:extLst>
          </p:cNvPr>
          <p:cNvCxnSpPr/>
          <p:nvPr/>
        </p:nvCxnSpPr>
        <p:spPr>
          <a:xfrm>
            <a:off x="11148292" y="3814618"/>
            <a:ext cx="6465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0EB064-187E-4E4E-B081-57DB096A966F}"/>
              </a:ext>
            </a:extLst>
          </p:cNvPr>
          <p:cNvCxnSpPr>
            <a:cxnSpLocks/>
          </p:cNvCxnSpPr>
          <p:nvPr/>
        </p:nvCxnSpPr>
        <p:spPr>
          <a:xfrm>
            <a:off x="10922002" y="4114801"/>
            <a:ext cx="872836" cy="11545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4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179782"/>
            <a:ext cx="6759379" cy="44057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+mj-lt"/>
              </a:rPr>
              <a:t>“</a:t>
            </a:r>
            <a:r>
              <a:rPr lang="en-US" sz="2400" b="1" dirty="0">
                <a:latin typeface="+mj-lt"/>
              </a:rPr>
              <a:t>Jazz</a:t>
            </a:r>
            <a:r>
              <a:rPr lang="en-US" sz="2000" dirty="0">
                <a:latin typeface="+mj-lt"/>
              </a:rPr>
              <a:t> music is the </a:t>
            </a:r>
            <a:r>
              <a:rPr lang="en-US" sz="2400" b="1" dirty="0">
                <a:latin typeface="+mj-lt"/>
              </a:rPr>
              <a:t>power</a:t>
            </a:r>
            <a:r>
              <a:rPr lang="en-US" sz="2000" dirty="0">
                <a:latin typeface="+mj-lt"/>
              </a:rPr>
              <a:t> of </a:t>
            </a:r>
            <a:r>
              <a:rPr lang="en-US" sz="2400" b="1" dirty="0">
                <a:latin typeface="+mj-lt"/>
              </a:rPr>
              <a:t>now</a:t>
            </a:r>
            <a:r>
              <a:rPr lang="en-US" sz="2000" dirty="0">
                <a:latin typeface="+mj-lt"/>
              </a:rPr>
              <a:t>. There is no script. It’s </a:t>
            </a:r>
            <a:r>
              <a:rPr lang="en-US" sz="2400" b="1" dirty="0">
                <a:latin typeface="+mj-lt"/>
              </a:rPr>
              <a:t>conversation</a:t>
            </a:r>
            <a:r>
              <a:rPr lang="en-US" sz="2000" dirty="0">
                <a:latin typeface="+mj-lt"/>
              </a:rPr>
              <a:t>”</a:t>
            </a:r>
            <a:r>
              <a:rPr lang="en-US" sz="1200" dirty="0">
                <a:latin typeface="+mj-lt"/>
              </a:rPr>
              <a:t> (Wynton Marsalis – jazz trumpeter)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3434962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22116A-7BDD-BC4C-A155-98799778A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404" t="14931" r="14300" b="15233"/>
          <a:stretch/>
        </p:blipFill>
        <p:spPr>
          <a:xfrm>
            <a:off x="2116040" y="1186485"/>
            <a:ext cx="8303491" cy="477596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9383938-8198-1143-92ED-5BAE0235334A}"/>
              </a:ext>
            </a:extLst>
          </p:cNvPr>
          <p:cNvSpPr/>
          <p:nvPr/>
        </p:nvSpPr>
        <p:spPr>
          <a:xfrm>
            <a:off x="6042245" y="3500581"/>
            <a:ext cx="215902" cy="228600"/>
          </a:xfrm>
          <a:prstGeom prst="ellipse">
            <a:avLst/>
          </a:prstGeom>
          <a:solidFill>
            <a:schemeClr val="accent2">
              <a:lumMod val="50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374E6-73BF-FF42-A90F-74B94DF52E46}"/>
              </a:ext>
            </a:extLst>
          </p:cNvPr>
          <p:cNvSpPr txBox="1"/>
          <p:nvPr/>
        </p:nvSpPr>
        <p:spPr>
          <a:xfrm>
            <a:off x="5860473" y="5116946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Sonic Youth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77107-0104-D147-9DAD-CBDCFFDD596E}"/>
              </a:ext>
            </a:extLst>
          </p:cNvPr>
          <p:cNvSpPr txBox="1"/>
          <p:nvPr/>
        </p:nvSpPr>
        <p:spPr>
          <a:xfrm>
            <a:off x="5791201" y="5636367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Danger Mouse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6FD3E-B6CB-7E44-91EF-AFDFC81873D4}"/>
              </a:ext>
            </a:extLst>
          </p:cNvPr>
          <p:cNvSpPr txBox="1"/>
          <p:nvPr/>
        </p:nvSpPr>
        <p:spPr>
          <a:xfrm>
            <a:off x="5649769" y="4480494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Black Milk / Nat Turner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78E6E7-3ABB-3848-B6E6-672191DE6B78}"/>
              </a:ext>
            </a:extLst>
          </p:cNvPr>
          <p:cNvSpPr txBox="1"/>
          <p:nvPr/>
        </p:nvSpPr>
        <p:spPr>
          <a:xfrm>
            <a:off x="6268603" y="5318198"/>
            <a:ext cx="1084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Wilco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C0FA8-E769-6044-B16B-8D5C22B4635B}"/>
              </a:ext>
            </a:extLst>
          </p:cNvPr>
          <p:cNvSpPr txBox="1"/>
          <p:nvPr/>
        </p:nvSpPr>
        <p:spPr>
          <a:xfrm>
            <a:off x="5649769" y="3290091"/>
            <a:ext cx="1579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Miles Davis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E76385-8F12-1E4A-A3EA-52BA9A6EF0D9}"/>
              </a:ext>
            </a:extLst>
          </p:cNvPr>
          <p:cNvSpPr txBox="1"/>
          <p:nvPr/>
        </p:nvSpPr>
        <p:spPr>
          <a:xfrm>
            <a:off x="4180750" y="4012483"/>
            <a:ext cx="1959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Robert Glasper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30D617-DE18-724B-8AAB-30294CEE8D88}"/>
              </a:ext>
            </a:extLst>
          </p:cNvPr>
          <p:cNvSpPr txBox="1"/>
          <p:nvPr/>
        </p:nvSpPr>
        <p:spPr>
          <a:xfrm>
            <a:off x="2078179" y="4289021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Wonder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9B65F-1F85-0E49-AEF4-94AD43CF9376}"/>
              </a:ext>
            </a:extLst>
          </p:cNvPr>
          <p:cNvSpPr txBox="1"/>
          <p:nvPr/>
        </p:nvSpPr>
        <p:spPr>
          <a:xfrm>
            <a:off x="1818409" y="4114197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Kaytranada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5F248-35C4-6A48-BAE2-7D16E9AE6A35}"/>
              </a:ext>
            </a:extLst>
          </p:cNvPr>
          <p:cNvSpPr txBox="1"/>
          <p:nvPr/>
        </p:nvSpPr>
        <p:spPr>
          <a:xfrm>
            <a:off x="2202002" y="3967082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Pete Rock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6DD28-BF0C-DA4D-BF68-9AF1CA7C25C4}"/>
              </a:ext>
            </a:extLst>
          </p:cNvPr>
          <p:cNvSpPr txBox="1"/>
          <p:nvPr/>
        </p:nvSpPr>
        <p:spPr>
          <a:xfrm>
            <a:off x="2045851" y="4441421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Questlove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CCB3CB-8C87-2E4E-A453-8E0AD6BCA7CB}"/>
              </a:ext>
            </a:extLst>
          </p:cNvPr>
          <p:cNvSpPr txBox="1"/>
          <p:nvPr/>
        </p:nvSpPr>
        <p:spPr>
          <a:xfrm>
            <a:off x="10012219" y="2904022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Peter Gabriel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B0A2E4-9C7E-C846-B73D-A82393076EA4}"/>
              </a:ext>
            </a:extLst>
          </p:cNvPr>
          <p:cNvSpPr txBox="1"/>
          <p:nvPr/>
        </p:nvSpPr>
        <p:spPr>
          <a:xfrm>
            <a:off x="10087264" y="3109445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Beastie Boys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105690-C642-354D-97E4-11EC3F72C615}"/>
              </a:ext>
            </a:extLst>
          </p:cNvPr>
          <p:cNvSpPr txBox="1"/>
          <p:nvPr/>
        </p:nvSpPr>
        <p:spPr>
          <a:xfrm>
            <a:off x="10119879" y="3311633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Steely Dan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810B0B-8101-824D-9153-4C1C79FFF7B9}"/>
              </a:ext>
            </a:extLst>
          </p:cNvPr>
          <p:cNvSpPr txBox="1"/>
          <p:nvPr/>
        </p:nvSpPr>
        <p:spPr>
          <a:xfrm>
            <a:off x="10138351" y="3529983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Funkadelic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5B08DA-B23F-C740-A392-3E21F54A22C3}"/>
              </a:ext>
            </a:extLst>
          </p:cNvPr>
          <p:cNvSpPr txBox="1"/>
          <p:nvPr/>
        </p:nvSpPr>
        <p:spPr>
          <a:xfrm>
            <a:off x="7547553" y="3240804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Joey DeFrancesco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82A4846-5E72-AF40-A597-0B9CEA21558F}"/>
              </a:ext>
            </a:extLst>
          </p:cNvPr>
          <p:cNvSpPr/>
          <p:nvPr/>
        </p:nvSpPr>
        <p:spPr>
          <a:xfrm>
            <a:off x="9952190" y="3015668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A06F7B-498E-A04C-B409-D90F8E6C6C5F}"/>
              </a:ext>
            </a:extLst>
          </p:cNvPr>
          <p:cNvSpPr/>
          <p:nvPr/>
        </p:nvSpPr>
        <p:spPr>
          <a:xfrm>
            <a:off x="10002992" y="3186540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0660069-0CF6-7E42-A753-EDDF3507B2FB}"/>
              </a:ext>
            </a:extLst>
          </p:cNvPr>
          <p:cNvSpPr/>
          <p:nvPr/>
        </p:nvSpPr>
        <p:spPr>
          <a:xfrm>
            <a:off x="10067644" y="3371260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6BC8AEB-79E7-454D-8717-173B6AC454D2}"/>
              </a:ext>
            </a:extLst>
          </p:cNvPr>
          <p:cNvSpPr/>
          <p:nvPr/>
        </p:nvSpPr>
        <p:spPr>
          <a:xfrm>
            <a:off x="10076882" y="3583701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34BD0D-C1A9-D242-BA59-9BCC4DBC14A2}"/>
              </a:ext>
            </a:extLst>
          </p:cNvPr>
          <p:cNvSpPr/>
          <p:nvPr/>
        </p:nvSpPr>
        <p:spPr>
          <a:xfrm>
            <a:off x="7726229" y="3477485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8B38772-3E65-CC46-8BB3-DA874572C6C8}"/>
              </a:ext>
            </a:extLst>
          </p:cNvPr>
          <p:cNvSpPr/>
          <p:nvPr/>
        </p:nvSpPr>
        <p:spPr>
          <a:xfrm>
            <a:off x="6282005" y="5548007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6A409F2-16D6-7A40-B0FC-01E73BCE395A}"/>
              </a:ext>
            </a:extLst>
          </p:cNvPr>
          <p:cNvSpPr/>
          <p:nvPr/>
        </p:nvSpPr>
        <p:spPr>
          <a:xfrm>
            <a:off x="6194263" y="5395614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78B8D6B-B583-9E41-BA58-8EAA20DAF0CE}"/>
              </a:ext>
            </a:extLst>
          </p:cNvPr>
          <p:cNvSpPr/>
          <p:nvPr/>
        </p:nvSpPr>
        <p:spPr>
          <a:xfrm>
            <a:off x="6217353" y="5049257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21CF83-22C9-B445-BD3E-4138A722466F}"/>
              </a:ext>
            </a:extLst>
          </p:cNvPr>
          <p:cNvSpPr/>
          <p:nvPr/>
        </p:nvSpPr>
        <p:spPr>
          <a:xfrm>
            <a:off x="6258919" y="4361153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105353-99A0-EE41-95C1-A0968F9271E3}"/>
              </a:ext>
            </a:extLst>
          </p:cNvPr>
          <p:cNvSpPr/>
          <p:nvPr/>
        </p:nvSpPr>
        <p:spPr>
          <a:xfrm>
            <a:off x="4790348" y="3973232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F6B965B-138A-264C-AB96-B20108B2C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82" y="225840"/>
            <a:ext cx="10515600" cy="1325563"/>
          </a:xfrm>
        </p:spPr>
        <p:txBody>
          <a:bodyPr/>
          <a:lstStyle/>
          <a:p>
            <a:r>
              <a:rPr lang="en-US" dirty="0"/>
              <a:t>Modern Jazz Influencers (New and Old)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C39B5A6-3C80-F049-A608-63AD4F3788F1}"/>
              </a:ext>
            </a:extLst>
          </p:cNvPr>
          <p:cNvSpPr/>
          <p:nvPr/>
        </p:nvSpPr>
        <p:spPr>
          <a:xfrm>
            <a:off x="2601332" y="4185673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DF3E4FA-2BED-6544-88E5-FD23C90F2716}"/>
              </a:ext>
            </a:extLst>
          </p:cNvPr>
          <p:cNvSpPr/>
          <p:nvPr/>
        </p:nvSpPr>
        <p:spPr>
          <a:xfrm>
            <a:off x="2836857" y="4282650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0F19664-4EF4-9B4A-9442-6CDEC3716119}"/>
              </a:ext>
            </a:extLst>
          </p:cNvPr>
          <p:cNvSpPr/>
          <p:nvPr/>
        </p:nvSpPr>
        <p:spPr>
          <a:xfrm>
            <a:off x="2758349" y="4481231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8250B6-B8F8-5C44-8A75-C07DA69FB15B}"/>
              </a:ext>
            </a:extLst>
          </p:cNvPr>
          <p:cNvSpPr/>
          <p:nvPr/>
        </p:nvSpPr>
        <p:spPr>
          <a:xfrm>
            <a:off x="2910749" y="4079453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61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F73-8A55-1545-8E89-E32B4048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8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2. Tool Features</a:t>
            </a:r>
          </a:p>
        </p:txBody>
      </p:sp>
      <p:pic>
        <p:nvPicPr>
          <p:cNvPr id="4" name="Picture 2" descr="Trumpet one line drawing. Continuous single hand drawn minimalism, vector illustration classical jazz music instrument">
            <a:extLst>
              <a:ext uri="{FF2B5EF4-FFF2-40B4-BE49-F238E27FC236}">
                <a16:creationId xmlns:a16="http://schemas.microsoft.com/office/drawing/2014/main" id="{FEE667E8-F32A-844B-B38B-8015C8009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9" r="118" b="36885"/>
          <a:stretch/>
        </p:blipFill>
        <p:spPr bwMode="auto">
          <a:xfrm>
            <a:off x="3749539" y="3655435"/>
            <a:ext cx="4692922" cy="12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79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NMF Topic Modeling: 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2D029-B934-CA48-BF02-515CD4BBCD45}"/>
              </a:ext>
            </a:extLst>
          </p:cNvPr>
          <p:cNvSpPr txBox="1"/>
          <p:nvPr/>
        </p:nvSpPr>
        <p:spPr>
          <a:xfrm>
            <a:off x="2451100" y="1582157"/>
            <a:ext cx="8734136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+mj-lt"/>
              </a:rPr>
              <a:t>1: piano, piece, composition, quartet, trumpet, solo, melody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2. beat, </a:t>
            </a:r>
            <a:r>
              <a:rPr lang="en-US" sz="2000" dirty="0" err="1">
                <a:latin typeface="+mj-lt"/>
              </a:rPr>
              <a:t>hiphop</a:t>
            </a:r>
            <a:r>
              <a:rPr lang="en-US" sz="2000" dirty="0">
                <a:latin typeface="+mj-lt"/>
              </a:rPr>
              <a:t>, track, sample, </a:t>
            </a:r>
            <a:r>
              <a:rPr lang="en-US" sz="2000" dirty="0" err="1">
                <a:latin typeface="+mj-lt"/>
              </a:rPr>
              <a:t>dj</a:t>
            </a:r>
            <a:r>
              <a:rPr lang="en-US" sz="2000" dirty="0">
                <a:latin typeface="+mj-lt"/>
              </a:rPr>
              <a:t>, drum, mix, rap, bass, production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3. guitar, rock, sound, noise, guitarist, solo, melody,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4. horns, voice, singer, life, love, soul, people, day, world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5. experimental, metal, death, riff, fusion, saxophone, eye,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6. classic, studio, record, session, performance, version, concert, tune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7. fusion, group, member, guitarist, saxophonist, cover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8. cinematic, film, soundtrack, score, world, cut, earth, percussion</a:t>
            </a:r>
          </a:p>
        </p:txBody>
      </p:sp>
    </p:spTree>
    <p:extLst>
      <p:ext uri="{BB962C8B-B14F-4D97-AF65-F5344CB8AC3E}">
        <p14:creationId xmlns:p14="http://schemas.microsoft.com/office/powerpoint/2010/main" val="211017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NMF Topic Modeling: 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2D029-B934-CA48-BF02-515CD4BBCD45}"/>
              </a:ext>
            </a:extLst>
          </p:cNvPr>
          <p:cNvSpPr txBox="1"/>
          <p:nvPr/>
        </p:nvSpPr>
        <p:spPr>
          <a:xfrm>
            <a:off x="2451100" y="1582157"/>
            <a:ext cx="8734136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+mj-lt"/>
              </a:rPr>
              <a:t>1: </a:t>
            </a:r>
            <a:r>
              <a:rPr lang="en-US" sz="2000" b="1" dirty="0">
                <a:latin typeface="+mj-lt"/>
              </a:rPr>
              <a:t>piano</a:t>
            </a:r>
            <a:r>
              <a:rPr lang="en-US" sz="2000" dirty="0">
                <a:latin typeface="+mj-lt"/>
              </a:rPr>
              <a:t>, piece, composition, quartet, trumpet, solo, melody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2. beat, </a:t>
            </a:r>
            <a:r>
              <a:rPr lang="en-US" sz="2000" dirty="0" err="1">
                <a:latin typeface="+mj-lt"/>
              </a:rPr>
              <a:t>hiphop</a:t>
            </a:r>
            <a:r>
              <a:rPr lang="en-US" sz="2000" dirty="0">
                <a:latin typeface="+mj-lt"/>
              </a:rPr>
              <a:t>, track, sample, </a:t>
            </a:r>
            <a:r>
              <a:rPr lang="en-US" sz="2000" dirty="0" err="1">
                <a:latin typeface="+mj-lt"/>
              </a:rPr>
              <a:t>dj</a:t>
            </a:r>
            <a:r>
              <a:rPr lang="en-US" sz="2000" dirty="0">
                <a:latin typeface="+mj-lt"/>
              </a:rPr>
              <a:t>, drum, mix, rap, bass, production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3. guitar, rock, sound, noise, guitarist, solo, melody,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4. horns, voice, singer, life, love, soul, people, day, world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5. experimental, metal, death, riff, fusion, saxophone, eye,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6. classic, studio, record, session, performance, version, concert, tune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7. fusion, group, member, guitarist, saxophonist, cover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8. cinematic, film, soundtrack, score, world, cut, earth, percussion</a:t>
            </a:r>
          </a:p>
        </p:txBody>
      </p:sp>
    </p:spTree>
    <p:extLst>
      <p:ext uri="{BB962C8B-B14F-4D97-AF65-F5344CB8AC3E}">
        <p14:creationId xmlns:p14="http://schemas.microsoft.com/office/powerpoint/2010/main" val="1518993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NMF Topic Modeling: 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2D029-B934-CA48-BF02-515CD4BBCD45}"/>
              </a:ext>
            </a:extLst>
          </p:cNvPr>
          <p:cNvSpPr txBox="1"/>
          <p:nvPr/>
        </p:nvSpPr>
        <p:spPr>
          <a:xfrm>
            <a:off x="2451100" y="1582157"/>
            <a:ext cx="8734136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+mj-lt"/>
              </a:rPr>
              <a:t>1: </a:t>
            </a:r>
            <a:r>
              <a:rPr lang="en-US" sz="2000" b="1" dirty="0">
                <a:latin typeface="+mj-lt"/>
              </a:rPr>
              <a:t>piano</a:t>
            </a:r>
            <a:r>
              <a:rPr lang="en-US" sz="2000" dirty="0">
                <a:latin typeface="+mj-lt"/>
              </a:rPr>
              <a:t>, piece, composition, quartet, trumpet, solo, melody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2. </a:t>
            </a:r>
            <a:r>
              <a:rPr lang="en-US" sz="2000" b="1" dirty="0">
                <a:latin typeface="+mj-lt"/>
              </a:rPr>
              <a:t>beat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hiphop</a:t>
            </a:r>
            <a:r>
              <a:rPr lang="en-US" sz="2000" dirty="0">
                <a:latin typeface="+mj-lt"/>
              </a:rPr>
              <a:t>, track, sample, </a:t>
            </a:r>
            <a:r>
              <a:rPr lang="en-US" sz="2000" dirty="0" err="1">
                <a:latin typeface="+mj-lt"/>
              </a:rPr>
              <a:t>dj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drum</a:t>
            </a:r>
            <a:r>
              <a:rPr lang="en-US" sz="2000" dirty="0">
                <a:latin typeface="+mj-lt"/>
              </a:rPr>
              <a:t>, mix, rap, bass, production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3. guitar, rock, sound, noise, guitarist, solo, melody,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4. horns, voice, singer, life, love, soul, people, day, world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5. experimental, metal, death, riff, fusion, saxophone, eye,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6. classic, studio, record, session, performance, version, concert, tune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7. fusion, group, member, guitarist, saxophonist, cover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8. cinematic, film, soundtrack, score, world, cut, earth, percussion</a:t>
            </a:r>
          </a:p>
        </p:txBody>
      </p:sp>
    </p:spTree>
    <p:extLst>
      <p:ext uri="{BB962C8B-B14F-4D97-AF65-F5344CB8AC3E}">
        <p14:creationId xmlns:p14="http://schemas.microsoft.com/office/powerpoint/2010/main" val="2979366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NMF Topic Modeling: 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2D029-B934-CA48-BF02-515CD4BBCD45}"/>
              </a:ext>
            </a:extLst>
          </p:cNvPr>
          <p:cNvSpPr txBox="1"/>
          <p:nvPr/>
        </p:nvSpPr>
        <p:spPr>
          <a:xfrm>
            <a:off x="2451100" y="1582157"/>
            <a:ext cx="8734136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+mj-lt"/>
              </a:rPr>
              <a:t>1: </a:t>
            </a:r>
            <a:r>
              <a:rPr lang="en-US" sz="2000" b="1" dirty="0">
                <a:latin typeface="+mj-lt"/>
              </a:rPr>
              <a:t>piano</a:t>
            </a:r>
            <a:r>
              <a:rPr lang="en-US" sz="2000" dirty="0">
                <a:latin typeface="+mj-lt"/>
              </a:rPr>
              <a:t>, piece, composition, quartet, trumpet, solo, melody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2. </a:t>
            </a:r>
            <a:r>
              <a:rPr lang="en-US" sz="2000" b="1" dirty="0">
                <a:latin typeface="+mj-lt"/>
              </a:rPr>
              <a:t>beat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hiphop</a:t>
            </a:r>
            <a:r>
              <a:rPr lang="en-US" sz="2000" dirty="0">
                <a:latin typeface="+mj-lt"/>
              </a:rPr>
              <a:t>, track, sample, </a:t>
            </a:r>
            <a:r>
              <a:rPr lang="en-US" sz="2000" dirty="0" err="1">
                <a:latin typeface="+mj-lt"/>
              </a:rPr>
              <a:t>dj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drum</a:t>
            </a:r>
            <a:r>
              <a:rPr lang="en-US" sz="2000" dirty="0">
                <a:latin typeface="+mj-lt"/>
              </a:rPr>
              <a:t>, mix, rap, bass, production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3. </a:t>
            </a:r>
            <a:r>
              <a:rPr lang="en-US" sz="2000" b="1" dirty="0">
                <a:latin typeface="+mj-lt"/>
              </a:rPr>
              <a:t>guitar</a:t>
            </a:r>
            <a:r>
              <a:rPr lang="en-US" sz="2000" dirty="0">
                <a:latin typeface="+mj-lt"/>
              </a:rPr>
              <a:t>, rock, sound, noise, guitarist, solo, melody,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4. </a:t>
            </a:r>
            <a:r>
              <a:rPr lang="en-US" sz="2000" b="1" dirty="0">
                <a:latin typeface="+mj-lt"/>
              </a:rPr>
              <a:t>horns</a:t>
            </a:r>
            <a:r>
              <a:rPr lang="en-US" sz="2000" dirty="0">
                <a:latin typeface="+mj-lt"/>
              </a:rPr>
              <a:t>, voice, singer, life, love, soul, people, day, world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5. </a:t>
            </a:r>
            <a:r>
              <a:rPr lang="en-US" sz="2000" b="1" dirty="0">
                <a:latin typeface="+mj-lt"/>
              </a:rPr>
              <a:t>experimental</a:t>
            </a:r>
            <a:r>
              <a:rPr lang="en-US" sz="2000" dirty="0">
                <a:latin typeface="+mj-lt"/>
              </a:rPr>
              <a:t>, metal, death, riff, </a:t>
            </a:r>
            <a:r>
              <a:rPr lang="en-US" sz="2000" b="1" dirty="0">
                <a:latin typeface="+mj-lt"/>
              </a:rPr>
              <a:t>fusion</a:t>
            </a:r>
            <a:r>
              <a:rPr lang="en-US" sz="2000" dirty="0">
                <a:latin typeface="+mj-lt"/>
              </a:rPr>
              <a:t>, saxophone, eye,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6. </a:t>
            </a:r>
            <a:r>
              <a:rPr lang="en-US" sz="2000" b="1" dirty="0">
                <a:latin typeface="+mj-lt"/>
              </a:rPr>
              <a:t>classic</a:t>
            </a:r>
            <a:r>
              <a:rPr lang="en-US" sz="2000" dirty="0">
                <a:latin typeface="+mj-lt"/>
              </a:rPr>
              <a:t>, studio, record, session, performance, version, concert, tune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7. </a:t>
            </a:r>
            <a:r>
              <a:rPr lang="en-US" sz="2000" b="1" dirty="0">
                <a:latin typeface="+mj-lt"/>
              </a:rPr>
              <a:t>fusion</a:t>
            </a:r>
            <a:r>
              <a:rPr lang="en-US" sz="2000" dirty="0">
                <a:latin typeface="+mj-lt"/>
              </a:rPr>
              <a:t>, group, member, guitarist, saxophonist, cover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8. </a:t>
            </a:r>
            <a:r>
              <a:rPr lang="en-US" sz="2000" b="1" dirty="0">
                <a:latin typeface="+mj-lt"/>
              </a:rPr>
              <a:t>cinematic</a:t>
            </a:r>
            <a:r>
              <a:rPr lang="en-US" sz="2000" dirty="0">
                <a:latin typeface="+mj-lt"/>
              </a:rPr>
              <a:t>, film, soundtrack, score, world, cut, earth, percussion</a:t>
            </a:r>
          </a:p>
        </p:txBody>
      </p:sp>
    </p:spTree>
    <p:extLst>
      <p:ext uri="{BB962C8B-B14F-4D97-AF65-F5344CB8AC3E}">
        <p14:creationId xmlns:p14="http://schemas.microsoft.com/office/powerpoint/2010/main" val="3922369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F73-8A55-1545-8E89-E32B4048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8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3. Recommendation System</a:t>
            </a:r>
          </a:p>
        </p:txBody>
      </p:sp>
      <p:pic>
        <p:nvPicPr>
          <p:cNvPr id="4" name="Picture 2" descr="Trumpet one line drawing. Continuous single hand drawn minimalism, vector illustration classical jazz music instrument">
            <a:extLst>
              <a:ext uri="{FF2B5EF4-FFF2-40B4-BE49-F238E27FC236}">
                <a16:creationId xmlns:a16="http://schemas.microsoft.com/office/drawing/2014/main" id="{FEE667E8-F32A-844B-B38B-8015C8009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9" r="118" b="36885"/>
          <a:stretch/>
        </p:blipFill>
        <p:spPr bwMode="auto">
          <a:xfrm>
            <a:off x="3749539" y="3655435"/>
            <a:ext cx="4692922" cy="12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971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200" y="1726610"/>
            <a:ext cx="3890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</p:txBody>
      </p:sp>
    </p:spTree>
    <p:extLst>
      <p:ext uri="{BB962C8B-B14F-4D97-AF65-F5344CB8AC3E}">
        <p14:creationId xmlns:p14="http://schemas.microsoft.com/office/powerpoint/2010/main" val="480988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200" y="1726610"/>
            <a:ext cx="423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831204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Artscience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+mj-lt"/>
                        </a:rPr>
                        <a:t>Kamasi</a:t>
                      </a:r>
                      <a:r>
                        <a:rPr lang="en-US" dirty="0"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200" y="1726610"/>
            <a:ext cx="4479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872173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179782"/>
            <a:ext cx="6759379" cy="44057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Jazz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music is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power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of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now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. There is no script. It’s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conversation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”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(Wynton Marsalis – jazz trumpeter)</a:t>
            </a:r>
          </a:p>
          <a:p>
            <a:endParaRPr lang="en-US" sz="1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r>
              <a:rPr lang="en-US" sz="2000" dirty="0">
                <a:latin typeface="+mj-lt"/>
              </a:rPr>
              <a:t>“…</a:t>
            </a:r>
            <a:r>
              <a:rPr lang="en-US" sz="2400" b="1" dirty="0">
                <a:latin typeface="+mj-lt"/>
              </a:rPr>
              <a:t>only music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that has a </a:t>
            </a:r>
            <a:r>
              <a:rPr lang="en-US" sz="2400" b="1" dirty="0">
                <a:latin typeface="+mj-lt"/>
              </a:rPr>
              <a:t>social epoch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named in it’s honor: the </a:t>
            </a:r>
            <a:r>
              <a:rPr lang="en-US" sz="2400" b="1" dirty="0">
                <a:latin typeface="+mj-lt"/>
              </a:rPr>
              <a:t>Jazz Age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(1920’s)” </a:t>
            </a:r>
            <a:r>
              <a:rPr lang="en-US" sz="1200" dirty="0">
                <a:latin typeface="+mj-lt"/>
              </a:rPr>
              <a:t>(Gerald Lyn Early – writer for Daedalus)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1872970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Artscience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Kamasi</a:t>
                      </a: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199" y="1726610"/>
            <a:ext cx="4057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044162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261694"/>
              </p:ext>
            </p:extLst>
          </p:nvPr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Artscience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Kamasi</a:t>
                      </a: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2FE2CD0-8BF6-8E42-93C4-BF838FC721E4}"/>
              </a:ext>
            </a:extLst>
          </p:cNvPr>
          <p:cNvSpPr txBox="1"/>
          <p:nvPr/>
        </p:nvSpPr>
        <p:spPr>
          <a:xfrm>
            <a:off x="838199" y="4922847"/>
            <a:ext cx="242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“Country music”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91305-073C-1A44-BDC8-B64B9F0F121B}"/>
              </a:ext>
            </a:extLst>
          </p:cNvPr>
          <p:cNvSpPr txBox="1"/>
          <p:nvPr/>
        </p:nvSpPr>
        <p:spPr>
          <a:xfrm>
            <a:off x="3164031" y="4922847"/>
            <a:ext cx="2193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“Honky-Tonk”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199" y="1726610"/>
            <a:ext cx="4057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1610300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Artscience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Kamasi</a:t>
                      </a: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2FE2CD0-8BF6-8E42-93C4-BF838FC721E4}"/>
              </a:ext>
            </a:extLst>
          </p:cNvPr>
          <p:cNvSpPr txBox="1"/>
          <p:nvPr/>
        </p:nvSpPr>
        <p:spPr>
          <a:xfrm>
            <a:off x="838199" y="4922847"/>
            <a:ext cx="2199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“Country music”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91305-073C-1A44-BDC8-B64B9F0F121B}"/>
              </a:ext>
            </a:extLst>
          </p:cNvPr>
          <p:cNvSpPr txBox="1"/>
          <p:nvPr/>
        </p:nvSpPr>
        <p:spPr>
          <a:xfrm>
            <a:off x="3164030" y="4922847"/>
            <a:ext cx="1823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“Honky-Tonk”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85E69-AC91-084A-A0CA-E59FAA302729}"/>
              </a:ext>
            </a:extLst>
          </p:cNvPr>
          <p:cNvSpPr txBox="1"/>
          <p:nvPr/>
        </p:nvSpPr>
        <p:spPr>
          <a:xfrm>
            <a:off x="5317834" y="4922847"/>
            <a:ext cx="1310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“Career”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199" y="1726610"/>
            <a:ext cx="4057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12637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Artscience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Kamasi</a:t>
                      </a: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2FE2CD0-8BF6-8E42-93C4-BF838FC721E4}"/>
              </a:ext>
            </a:extLst>
          </p:cNvPr>
          <p:cNvSpPr txBox="1"/>
          <p:nvPr/>
        </p:nvSpPr>
        <p:spPr>
          <a:xfrm>
            <a:off x="838199" y="4922847"/>
            <a:ext cx="232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“Country music”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91305-073C-1A44-BDC8-B64B9F0F121B}"/>
              </a:ext>
            </a:extLst>
          </p:cNvPr>
          <p:cNvSpPr txBox="1"/>
          <p:nvPr/>
        </p:nvSpPr>
        <p:spPr>
          <a:xfrm>
            <a:off x="3164030" y="4922847"/>
            <a:ext cx="192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“Honky-Tonk”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85E69-AC91-084A-A0CA-E59FAA302729}"/>
              </a:ext>
            </a:extLst>
          </p:cNvPr>
          <p:cNvSpPr txBox="1"/>
          <p:nvPr/>
        </p:nvSpPr>
        <p:spPr>
          <a:xfrm>
            <a:off x="5317834" y="4922847"/>
            <a:ext cx="138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“Career”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9AD35E-A28B-B845-A272-B67B87B90984}"/>
              </a:ext>
            </a:extLst>
          </p:cNvPr>
          <p:cNvSpPr txBox="1"/>
          <p:nvPr/>
        </p:nvSpPr>
        <p:spPr>
          <a:xfrm>
            <a:off x="7111997" y="4899885"/>
            <a:ext cx="138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“Singer”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E89CF5-94A1-8545-A01F-DC11F21E4E52}"/>
              </a:ext>
            </a:extLst>
          </p:cNvPr>
          <p:cNvSpPr txBox="1"/>
          <p:nvPr/>
        </p:nvSpPr>
        <p:spPr>
          <a:xfrm>
            <a:off x="8799945" y="4899885"/>
            <a:ext cx="1299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“Voice”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199" y="1726610"/>
            <a:ext cx="4057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9042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08988-1DEC-E74A-AE0C-7DBD53D6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44D67-6E97-7E45-B325-3F2A6C14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Link to Spotify Audio for streaming albums</a:t>
            </a:r>
          </a:p>
          <a:p>
            <a:r>
              <a:rPr lang="en-US" dirty="0">
                <a:latin typeface="+mj-lt"/>
              </a:rPr>
              <a:t>Obtain more reviews through other sites (i.e. </a:t>
            </a:r>
            <a:r>
              <a:rPr lang="en-US" dirty="0" err="1">
                <a:latin typeface="+mj-lt"/>
              </a:rPr>
              <a:t>stereogum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jazztimes</a:t>
            </a:r>
            <a:r>
              <a:rPr lang="en-US" dirty="0">
                <a:latin typeface="+mj-lt"/>
              </a:rPr>
              <a:t>, paste, </a:t>
            </a:r>
            <a:r>
              <a:rPr lang="en-US" dirty="0" err="1">
                <a:latin typeface="+mj-lt"/>
              </a:rPr>
              <a:t>bandcamp</a:t>
            </a:r>
            <a:r>
              <a:rPr lang="en-US" dirty="0">
                <a:latin typeface="+mj-lt"/>
              </a:rPr>
              <a:t>, etc.)</a:t>
            </a:r>
          </a:p>
          <a:p>
            <a:r>
              <a:rPr lang="en-US" dirty="0">
                <a:latin typeface="+mj-lt"/>
              </a:rPr>
              <a:t>Use non-jazz reviews for more interesting insights and connections for search capabilities</a:t>
            </a:r>
          </a:p>
          <a:p>
            <a:r>
              <a:rPr lang="en-US" dirty="0">
                <a:latin typeface="+mj-lt"/>
              </a:rPr>
              <a:t>Incorporate collaborative filtering using ”like” button</a:t>
            </a:r>
          </a:p>
          <a:p>
            <a:r>
              <a:rPr lang="en-US" dirty="0">
                <a:latin typeface="+mj-lt"/>
              </a:rPr>
              <a:t>Use Spotify Audio Features as part of the recommendation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4034944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F005-C445-7E45-94FF-3E13739E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4578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4951CD87-BB10-EF44-B7BF-A6EB8A0673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845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F005-C445-7E45-94FF-3E13739E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24578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4951CD87-BB10-EF44-B7BF-A6EB8A0673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857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7F77-FBE7-F346-835D-C8CF08EC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C91ECB6-5215-2444-8514-FF74ED3DF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8000"/>
                    </a14:imgEffect>
                  </a14:imgLayer>
                </a14:imgProps>
              </a:ext>
            </a:extLst>
          </a:blip>
          <a:srcRect t="13445" r="9669" b="17569"/>
          <a:stretch/>
        </p:blipFill>
        <p:spPr>
          <a:xfrm>
            <a:off x="7956622" y="3639127"/>
            <a:ext cx="3930578" cy="30018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A0BF4E-D298-6341-821E-F49B6BECC008}"/>
              </a:ext>
            </a:extLst>
          </p:cNvPr>
          <p:cNvSpPr txBox="1"/>
          <p:nvPr/>
        </p:nvSpPr>
        <p:spPr>
          <a:xfrm>
            <a:off x="1228436" y="1690688"/>
            <a:ext cx="100029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1. Pitchfork Reviews: </a:t>
            </a:r>
            <a:r>
              <a:rPr lang="en-US" dirty="0">
                <a:latin typeface="+mj-lt"/>
                <a:hlinkClick r:id="rId4"/>
              </a:rPr>
              <a:t>https://pitchfork.com/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2. </a:t>
            </a:r>
            <a:r>
              <a:rPr lang="en-US" dirty="0" err="1">
                <a:latin typeface="+mj-lt"/>
              </a:rPr>
              <a:t>Musicbrainz</a:t>
            </a:r>
            <a:r>
              <a:rPr lang="en-US" dirty="0">
                <a:latin typeface="+mj-lt"/>
              </a:rPr>
              <a:t> genre classifier: </a:t>
            </a:r>
            <a:r>
              <a:rPr lang="en-US" dirty="0">
                <a:latin typeface="+mj-lt"/>
                <a:hlinkClick r:id="rId5"/>
              </a:rPr>
              <a:t>https://musicbrainz.org/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3. NRC Word-Emotion Association Lexicon: </a:t>
            </a:r>
            <a:r>
              <a:rPr lang="en-US" dirty="0">
                <a:latin typeface="+mj-lt"/>
                <a:hlinkClick r:id="rId6"/>
              </a:rPr>
              <a:t>https://saifmohammad.com/WebPages/NRC-Emotion-Lexicon.htm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6264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Spotify Audio Features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46E4E80-748D-B445-AFDF-58B6412665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3" t="8001" r="43266" b="49999"/>
          <a:stretch/>
        </p:blipFill>
        <p:spPr>
          <a:xfrm>
            <a:off x="3887925" y="1294298"/>
            <a:ext cx="4914912" cy="42694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C9ACC4-2C79-AD44-86CF-A41223936779}"/>
              </a:ext>
            </a:extLst>
          </p:cNvPr>
          <p:cNvSpPr/>
          <p:nvPr/>
        </p:nvSpPr>
        <p:spPr>
          <a:xfrm>
            <a:off x="4166176" y="5957257"/>
            <a:ext cx="3859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Electronic:</a:t>
            </a:r>
            <a:r>
              <a:rPr lang="en-US" sz="2000" dirty="0">
                <a:latin typeface="+mj-lt"/>
              </a:rPr>
              <a:t> Bonobo (Animal Magic)</a:t>
            </a:r>
          </a:p>
        </p:txBody>
      </p:sp>
    </p:spTree>
    <p:extLst>
      <p:ext uri="{BB962C8B-B14F-4D97-AF65-F5344CB8AC3E}">
        <p14:creationId xmlns:p14="http://schemas.microsoft.com/office/powerpoint/2010/main" val="585473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82" y="225840"/>
            <a:ext cx="10515600" cy="1325563"/>
          </a:xfrm>
        </p:spPr>
        <p:txBody>
          <a:bodyPr/>
          <a:lstStyle/>
          <a:p>
            <a:r>
              <a:rPr lang="en-US" dirty="0"/>
              <a:t>Modern Jazz Influencers (New and Old)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422656F-ACB6-D94C-824B-B3D038D0B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5" t="15417" r="13105" b="17462"/>
          <a:stretch/>
        </p:blipFill>
        <p:spPr>
          <a:xfrm>
            <a:off x="1676400" y="1741054"/>
            <a:ext cx="8839200" cy="4091709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E2E0220E-6EC5-C745-8B85-DF21F7483014}"/>
              </a:ext>
            </a:extLst>
          </p:cNvPr>
          <p:cNvSpPr/>
          <p:nvPr/>
        </p:nvSpPr>
        <p:spPr>
          <a:xfrm>
            <a:off x="6054435" y="4025196"/>
            <a:ext cx="175491" cy="195822"/>
          </a:xfrm>
          <a:prstGeom prst="ellipse">
            <a:avLst/>
          </a:prstGeom>
          <a:solidFill>
            <a:schemeClr val="accent2">
              <a:lumMod val="50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388947A-7BAD-E54A-8408-E8505894CA33}"/>
              </a:ext>
            </a:extLst>
          </p:cNvPr>
          <p:cNvSpPr/>
          <p:nvPr/>
        </p:nvSpPr>
        <p:spPr>
          <a:xfrm>
            <a:off x="2959102" y="4888796"/>
            <a:ext cx="135080" cy="154258"/>
          </a:xfrm>
          <a:prstGeom prst="ellipse">
            <a:avLst/>
          </a:prstGeom>
          <a:solidFill>
            <a:schemeClr val="accent2">
              <a:lumMod val="50000"/>
              <a:alpha val="9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AB0500B-F6E0-344C-9829-1FCEF141607A}"/>
              </a:ext>
            </a:extLst>
          </p:cNvPr>
          <p:cNvSpPr/>
          <p:nvPr/>
        </p:nvSpPr>
        <p:spPr>
          <a:xfrm>
            <a:off x="9216737" y="3254258"/>
            <a:ext cx="135080" cy="154258"/>
          </a:xfrm>
          <a:prstGeom prst="ellipse">
            <a:avLst/>
          </a:prstGeom>
          <a:solidFill>
            <a:schemeClr val="accent2">
              <a:lumMod val="50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04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179782"/>
            <a:ext cx="6759379" cy="44057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Jazz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music is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power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of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now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. There is no script. It’s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conversation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”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(Wynton Marsalis – jazz trumpeter)</a:t>
            </a:r>
          </a:p>
          <a:p>
            <a:endParaRPr lang="en-US" sz="1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“…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only music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that has a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social epoch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named in it’s honor: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Jazz Age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(1920’s)”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(Gerald Lyn Early – writer for Daedalus)</a:t>
            </a:r>
          </a:p>
          <a:p>
            <a:endParaRPr lang="en-US" sz="1200" dirty="0">
              <a:latin typeface="+mj-lt"/>
            </a:endParaRPr>
          </a:p>
          <a:p>
            <a:r>
              <a:rPr lang="en-US" sz="2000" dirty="0">
                <a:latin typeface="+mj-lt"/>
              </a:rPr>
              <a:t>“Jazz is a </a:t>
            </a:r>
            <a:r>
              <a:rPr lang="en-US" sz="2400" b="1" dirty="0">
                <a:latin typeface="+mj-lt"/>
              </a:rPr>
              <a:t>child</a:t>
            </a:r>
            <a:r>
              <a:rPr lang="en-US" sz="2000" dirty="0">
                <a:latin typeface="+mj-lt"/>
              </a:rPr>
              <a:t> of the </a:t>
            </a:r>
            <a:r>
              <a:rPr lang="en-US" sz="2400" b="1" dirty="0">
                <a:latin typeface="+mj-lt"/>
              </a:rPr>
              <a:t>20</a:t>
            </a:r>
            <a:r>
              <a:rPr lang="en-US" sz="2400" b="1" baseline="30000" dirty="0">
                <a:latin typeface="+mj-lt"/>
              </a:rPr>
              <a:t>th</a:t>
            </a:r>
            <a:r>
              <a:rPr lang="en-US" sz="2400" b="1" dirty="0">
                <a:latin typeface="+mj-lt"/>
              </a:rPr>
              <a:t> century</a:t>
            </a:r>
            <a:r>
              <a:rPr lang="en-US" sz="2000" dirty="0">
                <a:latin typeface="+mj-lt"/>
              </a:rPr>
              <a:t>, but it has now </a:t>
            </a:r>
            <a:r>
              <a:rPr lang="en-US" sz="2400" b="1" dirty="0">
                <a:latin typeface="+mj-lt"/>
              </a:rPr>
              <a:t>left home</a:t>
            </a:r>
            <a:r>
              <a:rPr lang="en-US" sz="2000" dirty="0">
                <a:latin typeface="+mj-lt"/>
              </a:rPr>
              <a:t>” </a:t>
            </a:r>
            <a:r>
              <a:rPr lang="en-US" sz="1200" dirty="0">
                <a:latin typeface="+mj-lt"/>
              </a:rPr>
              <a:t>(Mike Nock – jazz pianist)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613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7FA4-21B3-1649-B295-A6A9682D0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Jazz Influencers (with labels)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36B9FC-B839-D040-8D43-73D6D65D1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88" t="15568" r="12112" b="15021"/>
          <a:stretch/>
        </p:blipFill>
        <p:spPr>
          <a:xfrm>
            <a:off x="1200867" y="1413164"/>
            <a:ext cx="9790266" cy="4673600"/>
          </a:xfrm>
        </p:spPr>
      </p:pic>
    </p:spTree>
    <p:extLst>
      <p:ext uri="{BB962C8B-B14F-4D97-AF65-F5344CB8AC3E}">
        <p14:creationId xmlns:p14="http://schemas.microsoft.com/office/powerpoint/2010/main" val="412353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Sentiment Analysis: Pitchfork Jazz Reviews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968B275-85BA-7148-A8F7-4D279E759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281" y="1690688"/>
            <a:ext cx="5673437" cy="4255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D3BDEC-73E6-7042-AF7E-9B9877F1FA9D}"/>
              </a:ext>
            </a:extLst>
          </p:cNvPr>
          <p:cNvSpPr txBox="1"/>
          <p:nvPr/>
        </p:nvSpPr>
        <p:spPr>
          <a:xfrm>
            <a:off x="9596582" y="2124364"/>
            <a:ext cx="23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Sentiment</a:t>
            </a:r>
          </a:p>
          <a:p>
            <a:r>
              <a:rPr lang="en-US" dirty="0"/>
              <a:t>– no change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C8BE7-5CB3-CC49-9EB7-78158E1BD5B3}"/>
              </a:ext>
            </a:extLst>
          </p:cNvPr>
          <p:cNvSpPr txBox="1"/>
          <p:nvPr/>
        </p:nvSpPr>
        <p:spPr>
          <a:xfrm>
            <a:off x="9596582" y="4576618"/>
            <a:ext cx="23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Sentiment</a:t>
            </a:r>
          </a:p>
          <a:p>
            <a:r>
              <a:rPr lang="en-US" dirty="0"/>
              <a:t>– decreasing</a:t>
            </a:r>
          </a:p>
        </p:txBody>
      </p:sp>
    </p:spTree>
    <p:extLst>
      <p:ext uri="{BB962C8B-B14F-4D97-AF65-F5344CB8AC3E}">
        <p14:creationId xmlns:p14="http://schemas.microsoft.com/office/powerpoint/2010/main" val="191338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179782"/>
            <a:ext cx="6759379" cy="44057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Jazz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music is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power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of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now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. There is no script. It’s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conversation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”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(Wynton Marsalis – jazz trumpeter)</a:t>
            </a:r>
          </a:p>
          <a:p>
            <a:endParaRPr lang="en-US" sz="1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“…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only music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that has a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social epoch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named in it’s honor: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Jazz Age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(1920’s)”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(Gerald Lyn Early – writer for Daedalus)</a:t>
            </a:r>
          </a:p>
          <a:p>
            <a:endParaRPr lang="en-US" sz="1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“Jazz is a child of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20</a:t>
            </a:r>
            <a:r>
              <a:rPr lang="en-US" sz="2000" b="1" baseline="30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th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century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, but it has now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left home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”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(Mike Nock – jazz pianist)</a:t>
            </a:r>
          </a:p>
          <a:p>
            <a:endParaRPr lang="en-US" sz="1200" dirty="0">
              <a:latin typeface="+mj-lt"/>
            </a:endParaRPr>
          </a:p>
          <a:p>
            <a:r>
              <a:rPr lang="en-US" sz="2000" dirty="0">
                <a:latin typeface="+mj-lt"/>
              </a:rPr>
              <a:t>“…artists like </a:t>
            </a:r>
            <a:r>
              <a:rPr lang="en-US" sz="2000" dirty="0" err="1">
                <a:latin typeface="+mj-lt"/>
              </a:rPr>
              <a:t>Kamasi</a:t>
            </a:r>
            <a:r>
              <a:rPr lang="en-US" sz="2000" dirty="0">
                <a:latin typeface="+mj-lt"/>
              </a:rPr>
              <a:t> Washington…Kendrick Lamar…forge a </a:t>
            </a:r>
            <a:r>
              <a:rPr lang="en-US" sz="2400" b="1" dirty="0">
                <a:latin typeface="+mj-lt"/>
              </a:rPr>
              <a:t>new synthesis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of jazz…provide a </a:t>
            </a:r>
            <a:r>
              <a:rPr lang="en-US" sz="2400" b="1" dirty="0">
                <a:latin typeface="+mj-lt"/>
              </a:rPr>
              <a:t>radically new relationship</a:t>
            </a:r>
            <a:r>
              <a:rPr lang="en-US" sz="2000" dirty="0">
                <a:latin typeface="+mj-lt"/>
              </a:rPr>
              <a:t> between </a:t>
            </a:r>
            <a:r>
              <a:rPr lang="en-US" sz="2400" b="1" dirty="0">
                <a:latin typeface="+mj-lt"/>
              </a:rPr>
              <a:t>art</a:t>
            </a:r>
            <a:r>
              <a:rPr lang="en-US" sz="2000" dirty="0">
                <a:latin typeface="+mj-lt"/>
              </a:rPr>
              <a:t> and the </a:t>
            </a:r>
            <a:r>
              <a:rPr lang="en-US" sz="2400" b="1" dirty="0">
                <a:latin typeface="+mj-lt"/>
              </a:rPr>
              <a:t>popular</a:t>
            </a:r>
            <a:r>
              <a:rPr lang="en-US" sz="2000" dirty="0">
                <a:latin typeface="+mj-lt"/>
              </a:rPr>
              <a:t>…” </a:t>
            </a:r>
            <a:r>
              <a:rPr lang="en-US" sz="1200" dirty="0">
                <a:latin typeface="+mj-lt"/>
              </a:rPr>
              <a:t>(Gerald Lyn Early)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3375624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AD4BAF5C-C32C-FC48-9EA6-F6B957EB1BFD}"/>
              </a:ext>
            </a:extLst>
          </p:cNvPr>
          <p:cNvSpPr txBox="1">
            <a:spLocks/>
          </p:cNvSpPr>
          <p:nvPr/>
        </p:nvSpPr>
        <p:spPr>
          <a:xfrm>
            <a:off x="943746" y="1438379"/>
            <a:ext cx="3438144" cy="630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746" y="2419927"/>
            <a:ext cx="6159018" cy="905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+mj-lt"/>
              </a:rPr>
              <a:t>Give audiences a </a:t>
            </a:r>
            <a:r>
              <a:rPr lang="en-US" b="1" dirty="0">
                <a:latin typeface="+mj-lt"/>
              </a:rPr>
              <a:t>tool</a:t>
            </a:r>
            <a:r>
              <a:rPr lang="en-US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to </a:t>
            </a:r>
            <a:r>
              <a:rPr lang="en-US" b="1" dirty="0">
                <a:latin typeface="+mj-lt"/>
              </a:rPr>
              <a:t>discover</a:t>
            </a:r>
            <a:r>
              <a:rPr lang="en-US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Modern Jazz Music</a:t>
            </a: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pic>
        <p:nvPicPr>
          <p:cNvPr id="19458" name="Picture 2" descr="Continuous Line Drawing Of Jazz Musicians Playing Trumpet Music Instruments  PNG and Vector | Line drawing, Line art drawings, Continuous line drawing">
            <a:extLst>
              <a:ext uri="{FF2B5EF4-FFF2-40B4-BE49-F238E27FC236}">
                <a16:creationId xmlns:a16="http://schemas.microsoft.com/office/drawing/2014/main" id="{6F23CF29-D7BA-E240-937E-C58FEA0C3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3" t="3660" r="11233" b="1177"/>
          <a:stretch/>
        </p:blipFill>
        <p:spPr bwMode="auto">
          <a:xfrm>
            <a:off x="7662328" y="1004454"/>
            <a:ext cx="4020102" cy="48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925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AD4BAF5C-C32C-FC48-9EA6-F6B957EB1BFD}"/>
              </a:ext>
            </a:extLst>
          </p:cNvPr>
          <p:cNvSpPr txBox="1">
            <a:spLocks/>
          </p:cNvSpPr>
          <p:nvPr/>
        </p:nvSpPr>
        <p:spPr>
          <a:xfrm>
            <a:off x="943746" y="1438379"/>
            <a:ext cx="3438144" cy="630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746" y="2419927"/>
            <a:ext cx="6086766" cy="24703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+mj-lt"/>
              </a:rPr>
              <a:t>Give audiences a </a:t>
            </a:r>
            <a:r>
              <a:rPr lang="en-US" b="1" dirty="0">
                <a:latin typeface="+mj-lt"/>
              </a:rPr>
              <a:t>tool</a:t>
            </a:r>
            <a:r>
              <a:rPr lang="en-US" sz="2400" dirty="0">
                <a:latin typeface="+mj-lt"/>
              </a:rPr>
              <a:t> to </a:t>
            </a:r>
            <a:r>
              <a:rPr lang="en-US" b="1" dirty="0">
                <a:latin typeface="+mj-lt"/>
              </a:rPr>
              <a:t>discover</a:t>
            </a:r>
            <a:r>
              <a:rPr lang="en-US" sz="2400" dirty="0">
                <a:latin typeface="+mj-lt"/>
              </a:rPr>
              <a:t> Modern Jazz Music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Allowing users to explore </a:t>
            </a:r>
            <a:r>
              <a:rPr lang="en-US" b="1" dirty="0">
                <a:latin typeface="+mj-lt"/>
              </a:rPr>
              <a:t>connections</a:t>
            </a:r>
            <a:r>
              <a:rPr lang="en-US" sz="2400" dirty="0">
                <a:latin typeface="+mj-lt"/>
              </a:rPr>
              <a:t> to music they already know and love</a:t>
            </a:r>
          </a:p>
        </p:txBody>
      </p:sp>
      <p:pic>
        <p:nvPicPr>
          <p:cNvPr id="19458" name="Picture 2" descr="Continuous Line Drawing Of Jazz Musicians Playing Trumpet Music Instruments  PNG and Vector | Line drawing, Line art drawings, Continuous line drawing">
            <a:extLst>
              <a:ext uri="{FF2B5EF4-FFF2-40B4-BE49-F238E27FC236}">
                <a16:creationId xmlns:a16="http://schemas.microsoft.com/office/drawing/2014/main" id="{6F23CF29-D7BA-E240-937E-C58FEA0C3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3" t="3660" r="11233" b="1177"/>
          <a:stretch/>
        </p:blipFill>
        <p:spPr bwMode="auto">
          <a:xfrm>
            <a:off x="7662328" y="1004454"/>
            <a:ext cx="4020102" cy="48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114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Data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124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18793</TotalTime>
  <Words>1899</Words>
  <Application>Microsoft Macintosh PowerPoint</Application>
  <PresentationFormat>Widescreen</PresentationFormat>
  <Paragraphs>408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Garamond</vt:lpstr>
      <vt:lpstr>Trebuchet MS</vt:lpstr>
      <vt:lpstr>Office Theme</vt:lpstr>
      <vt:lpstr>Modern Jazz Discovery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Agenda</vt:lpstr>
      <vt:lpstr>Agenda</vt:lpstr>
      <vt:lpstr>Agenda</vt:lpstr>
      <vt:lpstr>Agenda</vt:lpstr>
      <vt:lpstr>Agenda</vt:lpstr>
      <vt:lpstr>Data</vt:lpstr>
      <vt:lpstr>Data</vt:lpstr>
      <vt:lpstr>1. Data Insights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Mentions Over Time</vt:lpstr>
      <vt:lpstr>Sub-Genre Mentions Over Time</vt:lpstr>
      <vt:lpstr>Top 50 Artists most frequently mentioned in reviews </vt:lpstr>
      <vt:lpstr>Top 50 Artists most frequently mentioned in reviews </vt:lpstr>
      <vt:lpstr>Modern Jazz Influencers (New and Old)</vt:lpstr>
      <vt:lpstr>2. Tool Features</vt:lpstr>
      <vt:lpstr>NMF Topic Modeling: Instruments</vt:lpstr>
      <vt:lpstr>NMF Topic Modeling: Instruments</vt:lpstr>
      <vt:lpstr>NMF Topic Modeling: Instruments</vt:lpstr>
      <vt:lpstr>NMF Topic Modeling: Instruments</vt:lpstr>
      <vt:lpstr>3. Recommendation System</vt:lpstr>
      <vt:lpstr>Recommendation System (Content-Based)</vt:lpstr>
      <vt:lpstr>Recommendation System (Content-Based)</vt:lpstr>
      <vt:lpstr>Recommendation System (Content-Based)</vt:lpstr>
      <vt:lpstr>Recommendation System (Content-Based)</vt:lpstr>
      <vt:lpstr>Recommendation System (Content-Based)</vt:lpstr>
      <vt:lpstr>Recommendation System (Content-Based)</vt:lpstr>
      <vt:lpstr>Recommendation System (Content-Based)</vt:lpstr>
      <vt:lpstr>Future Improvements</vt:lpstr>
      <vt:lpstr>Thank You</vt:lpstr>
      <vt:lpstr>Appendix</vt:lpstr>
      <vt:lpstr>References</vt:lpstr>
      <vt:lpstr>Spotify Audio Features</vt:lpstr>
      <vt:lpstr>Modern Jazz Influencers (New and Old)</vt:lpstr>
      <vt:lpstr>Jazz Influencers (with labels)</vt:lpstr>
      <vt:lpstr>Sentiment Analysis: Pitchfork Jazz Reviews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Jazz Discovery</dc:title>
  <dc:creator>Chris Chan</dc:creator>
  <cp:lastModifiedBy>Chris Chan</cp:lastModifiedBy>
  <cp:revision>353</cp:revision>
  <dcterms:created xsi:type="dcterms:W3CDTF">2021-03-12T15:18:53Z</dcterms:created>
  <dcterms:modified xsi:type="dcterms:W3CDTF">2021-03-25T16:44:46Z</dcterms:modified>
</cp:coreProperties>
</file>